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 smtClean="0"/>
            <a:t>Présentation du concept</a:t>
          </a:r>
          <a:endParaRPr lang="fr-FR" dirty="0"/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AB1D5F6F-D154-4709-9953-4684310F3ABE}">
      <dgm:prSet phldrT="[Texte]"/>
      <dgm:spPr/>
      <dgm:t>
        <a:bodyPr/>
        <a:lstStyle/>
        <a:p>
          <a:r>
            <a:rPr lang="fr-FR" dirty="0" smtClean="0"/>
            <a:t>Cahier des Charges</a:t>
          </a:r>
          <a:endParaRPr lang="fr-FR" dirty="0"/>
        </a:p>
      </dgm:t>
    </dgm:pt>
    <dgm:pt modelId="{B0C2C3E4-C0B8-4AC2-8EF4-774109E8E2E4}" type="parTrans" cxnId="{127FB36D-35D3-42CC-8FEA-16127F2365F5}">
      <dgm:prSet/>
      <dgm:spPr/>
      <dgm:t>
        <a:bodyPr/>
        <a:lstStyle/>
        <a:p>
          <a:endParaRPr lang="fr-FR"/>
        </a:p>
      </dgm:t>
    </dgm:pt>
    <dgm:pt modelId="{1E1BEAD4-7F3B-43AE-AF54-138F9C7C8C27}" type="sibTrans" cxnId="{127FB36D-35D3-42CC-8FEA-16127F2365F5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 smtClean="0"/>
            <a:t>Diagramme des cas d’utilisation</a:t>
          </a:r>
          <a:endParaRPr lang="fr-FR" dirty="0"/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 smtClean="0"/>
            <a:t>Etude de marché</a:t>
          </a:r>
          <a:endParaRPr lang="fr-FR" dirty="0"/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 smtClean="0"/>
            <a:t>Diagramme d’état</a:t>
          </a:r>
          <a:endParaRPr lang="fr-FR" dirty="0"/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9E046681-DC89-4A3C-8A5B-C4A7B4820919}">
      <dgm:prSet phldrT="[Texte]"/>
      <dgm:spPr/>
      <dgm:t>
        <a:bodyPr/>
        <a:lstStyle/>
        <a:p>
          <a:r>
            <a:rPr lang="fr-FR" dirty="0" smtClean="0"/>
            <a:t>Le scénario du jeu</a:t>
          </a:r>
          <a:endParaRPr lang="fr-FR" dirty="0"/>
        </a:p>
      </dgm:t>
    </dgm:pt>
    <dgm:pt modelId="{0E8A2DCC-2F0C-4D16-AB3D-F04146DD40F9}" type="parTrans" cxnId="{A421196C-EE95-45D4-A34E-AFFB371EFE07}">
      <dgm:prSet/>
      <dgm:spPr/>
      <dgm:t>
        <a:bodyPr/>
        <a:lstStyle/>
        <a:p>
          <a:endParaRPr lang="fr-FR"/>
        </a:p>
      </dgm:t>
    </dgm:pt>
    <dgm:pt modelId="{EB6470FE-344D-45BE-B55D-FC24F39D706C}" type="sibTrans" cxnId="{A421196C-EE95-45D4-A34E-AFFB371EFE07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 smtClean="0"/>
            <a:t>Les maquettes</a:t>
          </a:r>
          <a:endParaRPr lang="fr-FR" dirty="0"/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 smtClean="0"/>
            <a:t>Répartition des tâches</a:t>
          </a:r>
          <a:endParaRPr lang="fr-FR" dirty="0"/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 smtClean="0"/>
            <a:t>Matériels nécessaires</a:t>
          </a:r>
          <a:endParaRPr lang="fr-FR" dirty="0"/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 smtClean="0"/>
            <a:t>Notre mode de fonctionnement</a:t>
          </a:r>
          <a:endParaRPr lang="fr-FR" dirty="0"/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 smtClean="0"/>
            <a:t>Première liaison entre </a:t>
          </a:r>
          <a:r>
            <a:rPr lang="fr-FR" dirty="0" err="1" smtClean="0"/>
            <a:t>Arduino</a:t>
          </a:r>
          <a:r>
            <a:rPr lang="fr-FR" dirty="0" smtClean="0"/>
            <a:t> et Java</a:t>
          </a:r>
          <a:endParaRPr lang="fr-FR" dirty="0"/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1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21E0E5B2-E984-4F0F-987F-7AF425D5A11F}" type="pres">
      <dgm:prSet presAssocID="{AB1D5F6F-D154-4709-9953-4684310F3ABE}" presName="composite" presStyleCnt="0"/>
      <dgm:spPr/>
    </dgm:pt>
    <dgm:pt modelId="{AA672841-325B-45A1-9290-5733D44579B4}" type="pres">
      <dgm:prSet presAssocID="{AB1D5F6F-D154-4709-9953-4684310F3ABE}" presName="imgShp" presStyleLbl="fgImgPlace1" presStyleIdx="1" presStyleCnt="11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96CE3AE-D674-40D2-AAB1-3E113910E04D}" type="pres">
      <dgm:prSet presAssocID="{AB1D5F6F-D154-4709-9953-4684310F3ABE}" presName="txShp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25C3E4-5199-4D73-B766-F3D76EDA7746}" type="pres">
      <dgm:prSet presAssocID="{1E1BEAD4-7F3B-43AE-AF54-138F9C7C8C27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2" presStyleCnt="11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3" presStyleCnt="11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4" presStyleCnt="11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014EA513-412D-4D92-A167-C0F1F852C3BE}" type="pres">
      <dgm:prSet presAssocID="{9E046681-DC89-4A3C-8A5B-C4A7B4820919}" presName="composite" presStyleCnt="0"/>
      <dgm:spPr/>
    </dgm:pt>
    <dgm:pt modelId="{F2691F1D-8B28-4225-90B5-2A4A19859209}" type="pres">
      <dgm:prSet presAssocID="{9E046681-DC89-4A3C-8A5B-C4A7B4820919}" presName="imgShp" presStyleLbl="fgImgPlace1" presStyleIdx="5" presStyleCnt="11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6330504-8865-4BFA-A2D5-701393C90B05}" type="pres">
      <dgm:prSet presAssocID="{9E046681-DC89-4A3C-8A5B-C4A7B4820919}" presName="txShp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B84A8C-7DAB-4442-8BCB-67D55CC4DD47}" type="pres">
      <dgm:prSet presAssocID="{EB6470FE-344D-45BE-B55D-FC24F39D706C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1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1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1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1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0" presStyleCnt="11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2E01F5-8E16-40A6-9D10-7846D6047AA7}" type="pres">
      <dgm:prSet presAssocID="{7BAFC1AB-2FFE-4DB7-9F5E-DB836C6EBF53}" presName="txShp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27FB36D-35D3-42CC-8FEA-16127F2365F5}" srcId="{517676F0-4D76-4882-8C05-7F918BBC6763}" destId="{AB1D5F6F-D154-4709-9953-4684310F3ABE}" srcOrd="1" destOrd="0" parTransId="{B0C2C3E4-C0B8-4AC2-8EF4-774109E8E2E4}" sibTransId="{1E1BEAD4-7F3B-43AE-AF54-138F9C7C8C27}"/>
    <dgm:cxn modelId="{A421196C-EE95-45D4-A34E-AFFB371EFE07}" srcId="{517676F0-4D76-4882-8C05-7F918BBC6763}" destId="{9E046681-DC89-4A3C-8A5B-C4A7B4820919}" srcOrd="5" destOrd="0" parTransId="{0E8A2DCC-2F0C-4D16-AB3D-F04146DD40F9}" sibTransId="{EB6470FE-344D-45BE-B55D-FC24F39D706C}"/>
    <dgm:cxn modelId="{C16CDC2B-CDAE-4657-94DE-66144563AC8E}" srcId="{517676F0-4D76-4882-8C05-7F918BBC6763}" destId="{7BAFC1AB-2FFE-4DB7-9F5E-DB836C6EBF53}" srcOrd="10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39BA848-22E9-45D9-A825-2D541AF2B01E}" type="presOf" srcId="{9E046681-DC89-4A3C-8A5B-C4A7B4820919}" destId="{A6330504-8865-4BFA-A2D5-701393C90B0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3" destOrd="0" parTransId="{F0DBEB4E-D19D-4F8D-B7D8-8261677AFBB4}" sibTransId="{523C3B4C-D1BD-40F4-950F-AC52188A947A}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2" destOrd="0" parTransId="{B0AEEB51-DEC6-4F01-9573-0594B2E83BF6}" sibTransId="{0AD1B4F3-5628-4799-88D3-1706CFC81424}"/>
    <dgm:cxn modelId="{CB91057E-E546-481B-A282-AC99469D17F7}" type="presOf" srcId="{AB1D5F6F-D154-4709-9953-4684310F3ABE}" destId="{096CE3AE-D674-40D2-AAB1-3E113910E04D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4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80B915B5-85C4-4977-B74B-C78C3CC75936}" type="presParOf" srcId="{CE7AAC67-BC41-4C44-AC16-AE73B186EC47}" destId="{21E0E5B2-E984-4F0F-987F-7AF425D5A11F}" srcOrd="2" destOrd="0" presId="urn:microsoft.com/office/officeart/2005/8/layout/vList3"/>
    <dgm:cxn modelId="{EB6A798B-E68B-4021-BBC5-6A139CF8211E}" type="presParOf" srcId="{21E0E5B2-E984-4F0F-987F-7AF425D5A11F}" destId="{AA672841-325B-45A1-9290-5733D44579B4}" srcOrd="0" destOrd="0" presId="urn:microsoft.com/office/officeart/2005/8/layout/vList3"/>
    <dgm:cxn modelId="{CD68D703-8611-45F2-9ADD-0776418E08AB}" type="presParOf" srcId="{21E0E5B2-E984-4F0F-987F-7AF425D5A11F}" destId="{096CE3AE-D674-40D2-AAB1-3E113910E04D}" srcOrd="1" destOrd="0" presId="urn:microsoft.com/office/officeart/2005/8/layout/vList3"/>
    <dgm:cxn modelId="{EAB0A125-0585-4052-9843-B69B3DE0174B}" type="presParOf" srcId="{CE7AAC67-BC41-4C44-AC16-AE73B186EC47}" destId="{C225C3E4-5199-4D73-B766-F3D76EDA7746}" srcOrd="3" destOrd="0" presId="urn:microsoft.com/office/officeart/2005/8/layout/vList3"/>
    <dgm:cxn modelId="{752CE0D9-A3AB-427C-A7CE-23B9B48490A5}" type="presParOf" srcId="{CE7AAC67-BC41-4C44-AC16-AE73B186EC47}" destId="{D8324D5D-EB71-435D-B3BC-58B15C161CD7}" srcOrd="4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5" destOrd="0" presId="urn:microsoft.com/office/officeart/2005/8/layout/vList3"/>
    <dgm:cxn modelId="{D801E613-E6F1-449E-BC32-340B3D6F27EE}" type="presParOf" srcId="{CE7AAC67-BC41-4C44-AC16-AE73B186EC47}" destId="{F79C844D-117B-444A-84FF-148B671C0391}" srcOrd="6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7" destOrd="0" presId="urn:microsoft.com/office/officeart/2005/8/layout/vList3"/>
    <dgm:cxn modelId="{3ECA2D5F-8493-4D96-9CC3-CC2811D37709}" type="presParOf" srcId="{CE7AAC67-BC41-4C44-AC16-AE73B186EC47}" destId="{1D546E47-F67C-4F41-8394-82F22CBBF2D4}" srcOrd="8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9" destOrd="0" presId="urn:microsoft.com/office/officeart/2005/8/layout/vList3"/>
    <dgm:cxn modelId="{42EFB56D-9B34-4C74-8A2B-8DD0289FD9AF}" type="presParOf" srcId="{CE7AAC67-BC41-4C44-AC16-AE73B186EC47}" destId="{014EA513-412D-4D92-A167-C0F1F852C3BE}" srcOrd="10" destOrd="0" presId="urn:microsoft.com/office/officeart/2005/8/layout/vList3"/>
    <dgm:cxn modelId="{1DAE24B6-7A76-4F80-9A23-5D1A1E6BEDA2}" type="presParOf" srcId="{014EA513-412D-4D92-A167-C0F1F852C3BE}" destId="{F2691F1D-8B28-4225-90B5-2A4A19859209}" srcOrd="0" destOrd="0" presId="urn:microsoft.com/office/officeart/2005/8/layout/vList3"/>
    <dgm:cxn modelId="{E7811F89-BFD7-4A9E-9B05-C32AD3ACE019}" type="presParOf" srcId="{014EA513-412D-4D92-A167-C0F1F852C3BE}" destId="{A6330504-8865-4BFA-A2D5-701393C90B05}" srcOrd="1" destOrd="0" presId="urn:microsoft.com/office/officeart/2005/8/layout/vList3"/>
    <dgm:cxn modelId="{8574EC86-AC34-4324-B5CC-89B0055FF118}" type="presParOf" srcId="{CE7AAC67-BC41-4C44-AC16-AE73B186EC47}" destId="{37B84A8C-7DAB-4442-8BCB-67D55CC4DD47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AF1796AF-D24D-46EC-B682-84758616CDFA}" type="presParOf" srcId="{CE7AAC67-BC41-4C44-AC16-AE73B186EC47}" destId="{A8E29274-47DB-4D48-BEE5-E8B147C3B4E8}" srcOrd="20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FA2DBBA2-F706-4C56-8400-9DCD6BDEE061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000" b="1" dirty="0" smtClean="0"/>
            <a:t>Intéressée par :</a:t>
          </a:r>
          <a:endParaRPr lang="fr-FR" sz="1000" b="1" dirty="0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000" dirty="0" smtClean="0"/>
            <a:t>Électronique embarquée en général, plus domotique et robotique.</a:t>
          </a:r>
          <a:endParaRPr lang="fr-FR" sz="1000" dirty="0"/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000" b="1" dirty="0" smtClean="0"/>
            <a:t>Caractère :</a:t>
          </a:r>
          <a:endParaRPr lang="fr-FR" sz="1000" b="1" dirty="0"/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000" b="0" dirty="0" smtClean="0"/>
            <a:t>N’aime pas lire du cours, ou vraiment s’il y en a peu.</a:t>
          </a:r>
          <a:endParaRPr lang="fr-FR" sz="1000" b="0" dirty="0"/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000" b="0" dirty="0" smtClean="0"/>
            <a:t>Est autodidacte.</a:t>
          </a:r>
          <a:endParaRPr lang="fr-FR" sz="1000" b="0" dirty="0"/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000" b="1" dirty="0" err="1" smtClean="0"/>
            <a:t>Arduino</a:t>
          </a:r>
          <a:r>
            <a:rPr lang="fr-FR" sz="1000" b="1" dirty="0" smtClean="0"/>
            <a:t> :</a:t>
          </a:r>
          <a:endParaRPr lang="fr-FR" sz="1000" b="1" dirty="0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000" b="0" dirty="0" smtClean="0"/>
            <a:t>Ne connait pas forcément</a:t>
          </a:r>
          <a:endParaRPr lang="fr-FR" sz="1000" b="0" dirty="0"/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000" b="1" dirty="0" smtClean="0"/>
            <a:t>Niveau :</a:t>
          </a:r>
          <a:endParaRPr lang="fr-FR" sz="1000" b="1" dirty="0"/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000" b="0" dirty="0" smtClean="0"/>
            <a:t>N’a jamais vraiment programmée, peu de connaissance mais voudrait acquérir les bases.</a:t>
          </a:r>
          <a:endParaRPr lang="fr-FR" sz="1000" b="0" dirty="0"/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950" b="1" dirty="0" smtClean="0"/>
            <a:t>Intéressé par :</a:t>
          </a:r>
          <a:endParaRPr lang="fr-FR" sz="950" b="1" dirty="0"/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950" dirty="0" smtClean="0"/>
            <a:t>Électronique embarquée en général, s’intéresse à tout.</a:t>
          </a:r>
          <a:endParaRPr lang="fr-FR" sz="950" dirty="0"/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950" dirty="0" smtClean="0"/>
            <a:t>Peut lire du cours s’il n’y en a pas beaucoup.</a:t>
          </a:r>
          <a:endParaRPr lang="fr-FR" sz="950" dirty="0"/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950" dirty="0" smtClean="0"/>
            <a:t>Pas vraiment autodidacte.</a:t>
          </a:r>
          <a:endParaRPr lang="fr-FR" sz="950" dirty="0"/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950" dirty="0" smtClean="0"/>
            <a:t>Connait vaguement.</a:t>
          </a:r>
          <a:endParaRPr lang="fr-FR" sz="950" dirty="0"/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Intéressé par :</a:t>
          </a:r>
          <a:endParaRPr lang="fr-FR" sz="9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Électronique embarquée en général, plus particulièrement microprocesseurs et robotique.</a:t>
          </a:r>
          <a:endParaRPr lang="fr-FR" sz="950" dirty="0"/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Caractère :</a:t>
          </a:r>
          <a:endParaRPr lang="fr-FR" sz="950" b="1" dirty="0"/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N’est pas dérangé par la lecture de cours.</a:t>
          </a:r>
          <a:endParaRPr lang="fr-FR" sz="950" dirty="0"/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Est autodidacte.</a:t>
          </a:r>
          <a:endParaRPr lang="fr-FR" sz="950" dirty="0"/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err="1" smtClean="0"/>
            <a:t>Arduino</a:t>
          </a:r>
          <a:r>
            <a:rPr lang="fr-FR" sz="950" b="1" dirty="0" smtClean="0"/>
            <a:t> :</a:t>
          </a:r>
          <a:endParaRPr lang="fr-FR" sz="950" b="1" dirty="0"/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moins.</a:t>
          </a:r>
          <a:endParaRPr lang="fr-FR" sz="950" dirty="0"/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>
        <a:solidFill>
          <a:srgbClr val="AC5C2A"/>
        </a:solidFill>
      </dgm:spPr>
      <dgm:t>
        <a:bodyPr/>
        <a:lstStyle/>
        <a:p>
          <a:r>
            <a:rPr lang="fr-FR" sz="950" b="1" dirty="0" smtClean="0"/>
            <a:t>Niveau :</a:t>
          </a:r>
          <a:endParaRPr lang="fr-FR" sz="950" b="1" dirty="0"/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Connait plus ou moins les bases en programmation.</a:t>
          </a:r>
          <a:endParaRPr lang="fr-FR" sz="950" dirty="0"/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>
        <a:solidFill>
          <a:srgbClr val="AC5C2A"/>
        </a:solidFill>
      </dgm:spPr>
      <dgm:t>
        <a:bodyPr/>
        <a:lstStyle/>
        <a:p>
          <a:r>
            <a:rPr lang="fr-FR" sz="950" dirty="0" smtClean="0"/>
            <a:t>Voudrait acquérir un niveau avancé en Arduino.</a:t>
          </a:r>
          <a:endParaRPr lang="fr-FR" sz="950" dirty="0"/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Intéressé par :</a:t>
          </a:r>
          <a:endParaRPr lang="fr-FR" sz="1050" b="1" dirty="0"/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Electronique en générale. S’intéresse à tout.</a:t>
          </a:r>
          <a:endParaRPr lang="fr-FR" sz="1050" dirty="0"/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Caractère :</a:t>
          </a:r>
          <a:endParaRPr lang="fr-FR" sz="1050" b="1" dirty="0"/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Peut lire plus ou moins de cours.</a:t>
          </a:r>
          <a:endParaRPr lang="fr-FR" sz="1050" dirty="0"/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Est autodidacte.</a:t>
          </a:r>
          <a:endParaRPr lang="fr-FR" sz="1050" dirty="0"/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err="1" smtClean="0"/>
            <a:t>Arduino</a:t>
          </a:r>
          <a:r>
            <a:rPr lang="fr-FR" sz="1050" b="1" dirty="0" smtClean="0"/>
            <a:t> :</a:t>
          </a:r>
          <a:endParaRPr lang="fr-FR" sz="1050" b="1" dirty="0"/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Connaît </a:t>
          </a:r>
          <a:r>
            <a:rPr lang="fr-FR" sz="1050" dirty="0" err="1" smtClean="0"/>
            <a:t>Arduino</a:t>
          </a:r>
          <a:r>
            <a:rPr lang="fr-FR" sz="1050" dirty="0" smtClean="0"/>
            <a:t>.</a:t>
          </a:r>
          <a:endParaRPr lang="fr-FR" sz="1050" dirty="0"/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rgbClr val="FF0000"/>
        </a:solidFill>
      </dgm:spPr>
      <dgm:t>
        <a:bodyPr/>
        <a:lstStyle/>
        <a:p>
          <a:r>
            <a:rPr lang="fr-FR" sz="1050" b="1" dirty="0" smtClean="0"/>
            <a:t>Niveau :</a:t>
          </a:r>
          <a:endParaRPr lang="fr-FR" sz="1050" b="1" dirty="0"/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Connait la programmation.</a:t>
          </a:r>
          <a:endParaRPr lang="fr-FR" sz="1050" dirty="0"/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rgbClr val="FF0000"/>
        </a:solidFill>
      </dgm:spPr>
      <dgm:t>
        <a:bodyPr/>
        <a:lstStyle/>
        <a:p>
          <a:r>
            <a:rPr lang="fr-FR" sz="1050" dirty="0" smtClean="0"/>
            <a:t>N’a jamais programmé sous Arduino mais aimerai acquérir un niveau avancé.</a:t>
          </a:r>
          <a:endParaRPr lang="fr-FR" sz="1050" dirty="0"/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</dgm:pt>
    <dgm:pt modelId="{C60AE2FD-89FA-4949-86A1-FF8578D6CE22}" type="pres">
      <dgm:prSet presAssocID="{0C8D7C8E-B817-45D6-97F8-E648C42F2BCB}" presName="bkgdShp" presStyleLbl="alignAccFollowNode1" presStyleIdx="0" presStyleCnt="1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33851" y="17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Présentation du concept</a:t>
          </a:r>
          <a:endParaRPr lang="fr-FR" sz="1700" kern="1200" dirty="0"/>
        </a:p>
      </dsp:txBody>
      <dsp:txXfrm rot="10800000">
        <a:off x="2025382" y="177"/>
        <a:ext cx="7222754" cy="366125"/>
      </dsp:txXfrm>
    </dsp:sp>
    <dsp:sp modelId="{B180D815-CB10-47C8-B32B-9CD0B9BE2570}">
      <dsp:nvSpPr>
        <dsp:cNvPr id="0" name=""/>
        <dsp:cNvSpPr/>
      </dsp:nvSpPr>
      <dsp:spPr>
        <a:xfrm>
          <a:off x="1750788" y="177"/>
          <a:ext cx="366125" cy="36612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6CE3AE-D674-40D2-AAB1-3E113910E04D}">
      <dsp:nvSpPr>
        <dsp:cNvPr id="0" name=""/>
        <dsp:cNvSpPr/>
      </dsp:nvSpPr>
      <dsp:spPr>
        <a:xfrm rot="10800000">
          <a:off x="1933851" y="47559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Cahier des Charges</a:t>
          </a:r>
          <a:endParaRPr lang="fr-FR" sz="1700" kern="1200" dirty="0"/>
        </a:p>
      </dsp:txBody>
      <dsp:txXfrm rot="10800000">
        <a:off x="2025382" y="475593"/>
        <a:ext cx="7222754" cy="366125"/>
      </dsp:txXfrm>
    </dsp:sp>
    <dsp:sp modelId="{AA672841-325B-45A1-9290-5733D44579B4}">
      <dsp:nvSpPr>
        <dsp:cNvPr id="0" name=""/>
        <dsp:cNvSpPr/>
      </dsp:nvSpPr>
      <dsp:spPr>
        <a:xfrm>
          <a:off x="1750788" y="475593"/>
          <a:ext cx="366125" cy="36612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33851" y="95100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des cas d’utilisation</a:t>
          </a:r>
          <a:endParaRPr lang="fr-FR" sz="1700" kern="1200" dirty="0"/>
        </a:p>
      </dsp:txBody>
      <dsp:txXfrm rot="10800000">
        <a:off x="2025382" y="951009"/>
        <a:ext cx="7222754" cy="366125"/>
      </dsp:txXfrm>
    </dsp:sp>
    <dsp:sp modelId="{D73C7C92-0A60-46E5-AB23-D9782FE38F6A}">
      <dsp:nvSpPr>
        <dsp:cNvPr id="0" name=""/>
        <dsp:cNvSpPr/>
      </dsp:nvSpPr>
      <dsp:spPr>
        <a:xfrm>
          <a:off x="1750788" y="951009"/>
          <a:ext cx="366125" cy="366125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33851" y="1426425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Etude de marché</a:t>
          </a:r>
          <a:endParaRPr lang="fr-FR" sz="1700" kern="1200" dirty="0"/>
        </a:p>
      </dsp:txBody>
      <dsp:txXfrm rot="10800000">
        <a:off x="2025382" y="1426425"/>
        <a:ext cx="7222754" cy="366125"/>
      </dsp:txXfrm>
    </dsp:sp>
    <dsp:sp modelId="{1C65644D-D8EF-4A2E-8167-89AC3EAD7C2D}">
      <dsp:nvSpPr>
        <dsp:cNvPr id="0" name=""/>
        <dsp:cNvSpPr/>
      </dsp:nvSpPr>
      <dsp:spPr>
        <a:xfrm>
          <a:off x="1750788" y="1426425"/>
          <a:ext cx="366125" cy="366125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33851" y="1901842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Diagramme d’état</a:t>
          </a:r>
          <a:endParaRPr lang="fr-FR" sz="1700" kern="1200" dirty="0"/>
        </a:p>
      </dsp:txBody>
      <dsp:txXfrm rot="10800000">
        <a:off x="2025382" y="1901842"/>
        <a:ext cx="7222754" cy="366125"/>
      </dsp:txXfrm>
    </dsp:sp>
    <dsp:sp modelId="{136C0185-60D1-4126-BDF6-2F4EB4C0A4CF}">
      <dsp:nvSpPr>
        <dsp:cNvPr id="0" name=""/>
        <dsp:cNvSpPr/>
      </dsp:nvSpPr>
      <dsp:spPr>
        <a:xfrm>
          <a:off x="1750788" y="1901842"/>
          <a:ext cx="366125" cy="36612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330504-8865-4BFA-A2D5-701393C90B05}">
      <dsp:nvSpPr>
        <dsp:cNvPr id="0" name=""/>
        <dsp:cNvSpPr/>
      </dsp:nvSpPr>
      <dsp:spPr>
        <a:xfrm rot="10800000">
          <a:off x="1933851" y="2377258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 scénario du jeu</a:t>
          </a:r>
          <a:endParaRPr lang="fr-FR" sz="1700" kern="1200" dirty="0"/>
        </a:p>
      </dsp:txBody>
      <dsp:txXfrm rot="10800000">
        <a:off x="2025382" y="2377258"/>
        <a:ext cx="7222754" cy="366125"/>
      </dsp:txXfrm>
    </dsp:sp>
    <dsp:sp modelId="{F2691F1D-8B28-4225-90B5-2A4A19859209}">
      <dsp:nvSpPr>
        <dsp:cNvPr id="0" name=""/>
        <dsp:cNvSpPr/>
      </dsp:nvSpPr>
      <dsp:spPr>
        <a:xfrm>
          <a:off x="1750788" y="2377258"/>
          <a:ext cx="366125" cy="366125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33851" y="2852674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Les maquettes</a:t>
          </a:r>
          <a:endParaRPr lang="fr-FR" sz="1700" kern="1200" dirty="0"/>
        </a:p>
      </dsp:txBody>
      <dsp:txXfrm rot="10800000">
        <a:off x="2025382" y="2852674"/>
        <a:ext cx="7222754" cy="366125"/>
      </dsp:txXfrm>
    </dsp:sp>
    <dsp:sp modelId="{16F46547-51BA-45F0-935B-177E58A4229A}">
      <dsp:nvSpPr>
        <dsp:cNvPr id="0" name=""/>
        <dsp:cNvSpPr/>
      </dsp:nvSpPr>
      <dsp:spPr>
        <a:xfrm>
          <a:off x="1750788" y="2852674"/>
          <a:ext cx="366125" cy="366125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33851" y="3328090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Répartition des tâches</a:t>
          </a:r>
          <a:endParaRPr lang="fr-FR" sz="1700" kern="1200" dirty="0"/>
        </a:p>
      </dsp:txBody>
      <dsp:txXfrm rot="10800000">
        <a:off x="2025382" y="3328090"/>
        <a:ext cx="7222754" cy="366125"/>
      </dsp:txXfrm>
    </dsp:sp>
    <dsp:sp modelId="{E822F2A8-C59A-45BF-B0CB-3508F19EC5BF}">
      <dsp:nvSpPr>
        <dsp:cNvPr id="0" name=""/>
        <dsp:cNvSpPr/>
      </dsp:nvSpPr>
      <dsp:spPr>
        <a:xfrm>
          <a:off x="1750788" y="3328090"/>
          <a:ext cx="366125" cy="366125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33851" y="3803507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Matériels nécessaires</a:t>
          </a:r>
          <a:endParaRPr lang="fr-FR" sz="1700" kern="1200" dirty="0"/>
        </a:p>
      </dsp:txBody>
      <dsp:txXfrm rot="10800000">
        <a:off x="2025382" y="3803507"/>
        <a:ext cx="7222754" cy="366125"/>
      </dsp:txXfrm>
    </dsp:sp>
    <dsp:sp modelId="{54038919-93E4-4BB9-87F1-1AE82C587726}">
      <dsp:nvSpPr>
        <dsp:cNvPr id="0" name=""/>
        <dsp:cNvSpPr/>
      </dsp:nvSpPr>
      <dsp:spPr>
        <a:xfrm>
          <a:off x="1750788" y="3803507"/>
          <a:ext cx="366125" cy="366125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33851" y="4278923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Notre mode de fonctionnement</a:t>
          </a:r>
          <a:endParaRPr lang="fr-FR" sz="1700" kern="1200" dirty="0"/>
        </a:p>
      </dsp:txBody>
      <dsp:txXfrm rot="10800000">
        <a:off x="2025382" y="4278923"/>
        <a:ext cx="7222754" cy="366125"/>
      </dsp:txXfrm>
    </dsp:sp>
    <dsp:sp modelId="{205245F4-C73D-4CD2-9DC8-7DAAE0F213EF}">
      <dsp:nvSpPr>
        <dsp:cNvPr id="0" name=""/>
        <dsp:cNvSpPr/>
      </dsp:nvSpPr>
      <dsp:spPr>
        <a:xfrm>
          <a:off x="1750788" y="4278923"/>
          <a:ext cx="366125" cy="366125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33851" y="4754339"/>
          <a:ext cx="7314285" cy="3661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145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Première liaison entre </a:t>
          </a:r>
          <a:r>
            <a:rPr lang="fr-FR" sz="1700" kern="1200" dirty="0" err="1" smtClean="0"/>
            <a:t>Arduino</a:t>
          </a:r>
          <a:r>
            <a:rPr lang="fr-FR" sz="1700" kern="1200" dirty="0" smtClean="0"/>
            <a:t> et Java</a:t>
          </a:r>
          <a:endParaRPr lang="fr-FR" sz="1700" kern="1200" dirty="0"/>
        </a:p>
      </dsp:txBody>
      <dsp:txXfrm rot="10800000">
        <a:off x="2025382" y="4754339"/>
        <a:ext cx="7222754" cy="366125"/>
      </dsp:txXfrm>
    </dsp:sp>
    <dsp:sp modelId="{5AB02AA8-1792-49AF-B0F3-45C4446720C0}">
      <dsp:nvSpPr>
        <dsp:cNvPr id="0" name=""/>
        <dsp:cNvSpPr/>
      </dsp:nvSpPr>
      <dsp:spPr>
        <a:xfrm>
          <a:off x="1750788" y="4754339"/>
          <a:ext cx="366125" cy="366125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0"/>
          <a:ext cx="12004765" cy="183790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363448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63448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Intéressée par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Électronique embarquée en général, plus domotique et robotique.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Caractère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N’aime pas lire du cours, ou vraiment s’il y en a peu.</a:t>
          </a:r>
          <a:endParaRPr lang="fr-FR" sz="1000" b="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Est autodidacte.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err="1" smtClean="0"/>
            <a:t>Arduino</a:t>
          </a:r>
          <a:r>
            <a:rPr lang="fr-FR" sz="1000" b="1" kern="1200" dirty="0" smtClean="0"/>
            <a:t>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Ne connait pas forcément</a:t>
          </a:r>
          <a:endParaRPr lang="fr-FR" sz="1000" b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1" kern="1200" dirty="0" smtClean="0"/>
            <a:t>Niveau :</a:t>
          </a:r>
          <a:endParaRPr lang="fr-FR" sz="1000" b="1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b="0" kern="1200" dirty="0" smtClean="0"/>
            <a:t>N’a jamais vraiment programmée, peu de connaissance mais voudrait acquérir les bases.</a:t>
          </a:r>
          <a:endParaRPr lang="fr-FR" sz="1000" b="0" kern="1200" dirty="0"/>
        </a:p>
      </dsp:txBody>
      <dsp:txXfrm rot="10800000">
        <a:off x="432530" y="1837903"/>
        <a:ext cx="2484595" cy="2177243"/>
      </dsp:txXfrm>
    </dsp:sp>
    <dsp:sp modelId="{6F0E6511-D43D-46EB-A4A9-FC380DA96B30}">
      <dsp:nvSpPr>
        <dsp:cNvPr id="0" name=""/>
        <dsp:cNvSpPr/>
      </dsp:nvSpPr>
      <dsp:spPr>
        <a:xfrm>
          <a:off x="3248484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248484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s’intéresse à tout.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Peut lire du cours s’il n’y en a pas beaucoup.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Pas vraiment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vaguement.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3317566" y="1837903"/>
        <a:ext cx="2484595" cy="2177243"/>
      </dsp:txXfrm>
    </dsp:sp>
    <dsp:sp modelId="{D293988E-CD1B-4955-98D8-C5EEEC3E85A5}">
      <dsp:nvSpPr>
        <dsp:cNvPr id="0" name=""/>
        <dsp:cNvSpPr/>
      </dsp:nvSpPr>
      <dsp:spPr>
        <a:xfrm>
          <a:off x="6133520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6133520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AC5C2A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  <a:endParaRPr lang="fr-FR" sz="1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Intéressé par :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Électronique embarquée en général, plus particulièrement microprocesseurs et robotique.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Caractère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N’est pas dérangé par la lecture de cours.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Est autodidacte.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err="1" smtClean="0"/>
            <a:t>Arduino</a:t>
          </a:r>
          <a:r>
            <a:rPr lang="fr-FR" sz="950" b="1" kern="1200" dirty="0" smtClean="0"/>
            <a:t>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moins.</a:t>
          </a:r>
          <a:endParaRPr lang="fr-FR" sz="950" kern="1200" dirty="0"/>
        </a:p>
        <a:p>
          <a:pPr marL="57150" lvl="1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b="1" kern="1200" dirty="0" smtClean="0"/>
            <a:t>Niveau :</a:t>
          </a:r>
          <a:endParaRPr lang="fr-FR" sz="950" b="1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Connait plus ou moins les bases en programmation.</a:t>
          </a:r>
          <a:endParaRPr lang="fr-FR" sz="950" kern="1200" dirty="0"/>
        </a:p>
        <a:p>
          <a:pPr marL="114300" lvl="2" indent="-57150" algn="l" defTabSz="4222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50" kern="1200" dirty="0" smtClean="0"/>
            <a:t>Voudrait acquérir un niveau avancé en Arduino.</a:t>
          </a:r>
          <a:endParaRPr lang="fr-FR" sz="950" kern="1200" dirty="0"/>
        </a:p>
      </dsp:txBody>
      <dsp:txXfrm rot="10800000">
        <a:off x="6202602" y="1837903"/>
        <a:ext cx="2484595" cy="2177243"/>
      </dsp:txXfrm>
    </dsp:sp>
    <dsp:sp modelId="{C7B42966-148E-4260-9995-C190AEB8C839}">
      <dsp:nvSpPr>
        <dsp:cNvPr id="0" name=""/>
        <dsp:cNvSpPr/>
      </dsp:nvSpPr>
      <dsp:spPr>
        <a:xfrm>
          <a:off x="9018556" y="245053"/>
          <a:ext cx="2622759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9018556" y="1837903"/>
          <a:ext cx="2622759" cy="2246325"/>
        </a:xfrm>
        <a:prstGeom prst="round2SameRect">
          <a:avLst>
            <a:gd name="adj1" fmla="val 10500"/>
            <a:gd name="adj2" fmla="val 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Intéressé par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Electronique en générale. S’intéresse à tout.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Caractère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Peut lire plus ou moins de cours.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Est autodidacte.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err="1" smtClean="0"/>
            <a:t>Arduino</a:t>
          </a:r>
          <a:r>
            <a:rPr lang="fr-FR" sz="1050" b="1" kern="1200" dirty="0" smtClean="0"/>
            <a:t>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Connaît </a:t>
          </a:r>
          <a:r>
            <a:rPr lang="fr-FR" sz="1050" kern="1200" dirty="0" err="1" smtClean="0"/>
            <a:t>Arduino</a:t>
          </a:r>
          <a:r>
            <a:rPr lang="fr-FR" sz="1050" kern="1200" dirty="0" smtClean="0"/>
            <a:t>.</a:t>
          </a:r>
          <a:endParaRPr lang="fr-FR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 smtClean="0"/>
            <a:t>Niveau :</a:t>
          </a:r>
          <a:endParaRPr lang="fr-FR" sz="1050" b="1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Connait la programmation.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 smtClean="0"/>
            <a:t>N’a jamais programmé sous Arduino mais aimerai acquérir un niveau avancé.</a:t>
          </a:r>
          <a:endParaRPr lang="fr-FR" sz="1050" kern="1200" dirty="0"/>
        </a:p>
      </dsp:txBody>
      <dsp:txXfrm rot="10800000">
        <a:off x="9087638" y="1837903"/>
        <a:ext cx="2484595" cy="217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Apprenez,  vous aussi, 		  en vous amusant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maquettes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Matériels nécessaires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rangement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Shield Grove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LCD RGB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Touch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Sound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Rotary Angle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Light Sensor </a:t>
            </a:r>
          </a:p>
          <a:p>
            <a:pPr algn="ctr"/>
            <a:r>
              <a:rPr lang="it-IT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Temperature Sensor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- Led </a:t>
            </a:r>
          </a:p>
          <a:p>
            <a:pPr algn="ctr"/>
            <a:r>
              <a:rPr lang="en-US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</a:t>
            </a:r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– Bouton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servomoteur </a:t>
            </a:r>
          </a:p>
          <a:p>
            <a:pPr algn="ctr"/>
            <a:r>
              <a:rPr lang="fr-FR" sz="16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</a:t>
            </a:r>
            <a:r>
              <a:rPr lang="fr-FR" sz="2800" dirty="0" smtClean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Notre mode de fonctionnement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592" y="2247264"/>
            <a:ext cx="3339303" cy="19534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18" y="1853754"/>
            <a:ext cx="4185956" cy="27906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12" y="3448175"/>
            <a:ext cx="4148606" cy="41486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  <a:endParaRPr lang="fr-FR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  <a:endParaRPr lang="fr-FR" sz="2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 smtClean="0"/>
              <a:t>Première liaison entre </a:t>
            </a:r>
            <a:r>
              <a:rPr lang="fr-FR" dirty="0" err="1" smtClean="0"/>
              <a:t>arduino</a:t>
            </a:r>
            <a:r>
              <a:rPr lang="fr-FR" dirty="0" smtClean="0"/>
              <a:t> et java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2248" y1="65306" x2="42248" y2="65306"/>
                        <a14:foregroundMark x1="34109" y1="65306" x2="34109" y2="65306"/>
                        <a14:foregroundMark x1="27132" y1="65306" x2="27132" y2="65306"/>
                        <a14:foregroundMark x1="72093" y1="66531" x2="72093" y2="66531"/>
                        <a14:foregroundMark x1="69380" y1="42857" x2="69380" y2="42857"/>
                        <a14:foregroundMark x1="31395" y1="41224" x2="31395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 smtClean="0"/>
              <a:t>Merci  de  votre  attention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191422632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concept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fr-FR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</a:t>
            </a:r>
            <a:r>
              <a:rPr lang="fr-FR" sz="3600" b="1" dirty="0" smtClean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Quels sont les possibilités offertes par </a:t>
            </a:r>
            <a:r>
              <a:rPr lang="fr-FR" sz="1600" dirty="0" err="1" smtClean="0"/>
              <a:t>Arduino</a:t>
            </a:r>
            <a:r>
              <a:rPr lang="fr-FR" sz="1600" dirty="0" smtClean="0"/>
              <a:t> ? Comment le programme-t-on? 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 smtClean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  <a:endParaRPr lang="fr-FR" sz="4400" b="1" cap="none" spc="0" dirty="0">
              <a:ln w="13462">
                <a:solidFill>
                  <a:schemeClr val="tx2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17" y="228198"/>
            <a:ext cx="2142195" cy="1714034"/>
          </a:xfr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00614"/>
              </p:ext>
            </p:extLst>
          </p:nvPr>
        </p:nvGraphicFramePr>
        <p:xfrm>
          <a:off x="1451582" y="1942228"/>
          <a:ext cx="9603272" cy="40797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896">
                  <a:extLst>
                    <a:ext uri="{9D8B030D-6E8A-4147-A177-3AD203B41FA5}">
                      <a16:colId xmlns:a16="http://schemas.microsoft.com/office/drawing/2014/main" val="22651876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00188029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907036671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95473148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592284672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2899020420"/>
                    </a:ext>
                  </a:extLst>
                </a:gridCol>
                <a:gridCol w="1371896">
                  <a:extLst>
                    <a:ext uri="{9D8B030D-6E8A-4147-A177-3AD203B41FA5}">
                      <a16:colId xmlns:a16="http://schemas.microsoft.com/office/drawing/2014/main" val="3186998701"/>
                    </a:ext>
                  </a:extLst>
                </a:gridCol>
              </a:tblGrid>
              <a:tr h="67995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23075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7296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039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83281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6270"/>
                  </a:ext>
                </a:extLst>
              </a:tr>
              <a:tr h="679958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6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463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cas d’utilisation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  <a:endParaRPr lang="fr-FR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 de marché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r>
              <a:rPr lang="fr-FR" sz="32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  <a:endParaRPr lang="fr-FR" sz="4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726" y="5198750"/>
            <a:ext cx="51877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ersonna</a:t>
            </a:r>
            <a:r>
              <a:rPr lang="fr-FR" sz="3200" b="0" cap="none" spc="0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49936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801004"/>
              </p:ext>
            </p:extLst>
          </p:nvPr>
        </p:nvGraphicFramePr>
        <p:xfrm>
          <a:off x="91440" y="2016125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  <a:endParaRPr lang="fr-F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9825518" y="992521"/>
            <a:ext cx="444137" cy="3135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8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Personna</a:t>
            </a:r>
            <a:r>
              <a:rPr lang="fr-FR" dirty="0" smtClean="0"/>
              <a:t> principal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d’état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701713" y="1853754"/>
            <a:ext cx="0" cy="429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2" y="155435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scénario du jeu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3031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553</TotalTime>
  <Words>481</Words>
  <Application>Microsoft Office PowerPoint</Application>
  <PresentationFormat>Grand écran</PresentationFormat>
  <Paragraphs>130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Cahier des charges</vt:lpstr>
      <vt:lpstr>Diagramme des cas d’utilisation</vt:lpstr>
      <vt:lpstr>étude de marché</vt:lpstr>
      <vt:lpstr>Présentation PowerPoint</vt:lpstr>
      <vt:lpstr>Diagramme d’état</vt:lpstr>
      <vt:lpstr>Le scénario du jeu </vt:lpstr>
      <vt:lpstr>Les maquettes</vt:lpstr>
      <vt:lpstr>Répartition des tâches</vt:lpstr>
      <vt:lpstr>Matériels nécessaires</vt:lpstr>
      <vt:lpstr>Notre mode de fonctionnement</vt:lpstr>
      <vt:lpstr>Première liaison entre arduino et java</vt:lpstr>
      <vt:lpstr>Genuini's Journey: Ruins of Ivrea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62</cp:revision>
  <dcterms:created xsi:type="dcterms:W3CDTF">2016-06-04T18:02:57Z</dcterms:created>
  <dcterms:modified xsi:type="dcterms:W3CDTF">2016-06-07T06:13:49Z</dcterms:modified>
</cp:coreProperties>
</file>